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0" r:id="rId15"/>
    <p:sldId id="281" r:id="rId16"/>
    <p:sldId id="282" r:id="rId17"/>
    <p:sldId id="283" r:id="rId18"/>
    <p:sldId id="285" r:id="rId19"/>
    <p:sldId id="290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8B34C-E6D7-4620-887A-B02CA6BA8C57}" type="datetimeFigureOut">
              <a:rPr lang="it-IT" smtClean="0"/>
              <a:pPr/>
              <a:t>30/03/2024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6A4C-965D-4B8F-AD75-EBDFB58C57B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latin typeface="Algerian" pitchFamily="82" charset="0"/>
              </a:rPr>
              <a:t>LE FRISELLE PUGLIESI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513" b="31619"/>
          <a:stretch/>
        </p:blipFill>
        <p:spPr bwMode="auto">
          <a:xfrm>
            <a:off x="683568" y="1268760"/>
            <a:ext cx="7704856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Fase 7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Immagin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424847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1187624" y="443711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Sfornarle e trasferirle su una gratella. Appena saranno intiepidite, dividerle a metà, usando un coltello dalla lama seghettata.</a:t>
            </a: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Fase 8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03648" y="1844825"/>
            <a:ext cx="3456384" cy="2304255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899592" y="4365104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Disporre le metà sulla teglia, con la parte tagliata rivolta verso l'alto e infornare nuovamente a 180 °C per circa 30 minuti.  Abbassare la temperatura a 160 °C e cuocere per ulteriori 40 minuti.</a:t>
            </a:r>
          </a:p>
          <a:p>
            <a:r>
              <a:rPr lang="it-IT" dirty="0" smtClean="0">
                <a:latin typeface="Arial Black" pitchFamily="34" charset="0"/>
              </a:rPr>
              <a:t>Le </a:t>
            </a:r>
            <a:r>
              <a:rPr lang="it-IT" dirty="0" err="1" smtClean="0">
                <a:latin typeface="Arial Black" pitchFamily="34" charset="0"/>
              </a:rPr>
              <a:t>friselle</a:t>
            </a:r>
            <a:r>
              <a:rPr lang="it-IT" dirty="0" smtClean="0">
                <a:latin typeface="Arial Black" pitchFamily="34" charset="0"/>
              </a:rPr>
              <a:t> dovranno risultare dorate e completamente asciutte.</a:t>
            </a: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Fase 9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4032448" cy="273630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39552" y="486916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Lasciare raffreddare completamente le </a:t>
            </a:r>
            <a:r>
              <a:rPr lang="it-IT" dirty="0" err="1" smtClean="0">
                <a:latin typeface="Arial Black" pitchFamily="34" charset="0"/>
              </a:rPr>
              <a:t>friselle</a:t>
            </a:r>
            <a:r>
              <a:rPr lang="it-IT" dirty="0" smtClean="0">
                <a:latin typeface="Arial Black" pitchFamily="34" charset="0"/>
              </a:rPr>
              <a:t> prima di condirle con pomodori, olio, sale e origano oppure basilico.</a:t>
            </a: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>
                <a:solidFill>
                  <a:srgbClr val="92D050"/>
                </a:solidFill>
                <a:latin typeface="Algerian" pitchFamily="82" charset="0"/>
              </a:rPr>
              <a:t>FILASTROCCA: </a:t>
            </a:r>
            <a:r>
              <a:rPr lang="it-IT" dirty="0" smtClean="0">
                <a:solidFill>
                  <a:srgbClr val="00B050"/>
                </a:solidFill>
                <a:latin typeface="Algerian" pitchFamily="82" charset="0"/>
              </a:rPr>
              <a:t>“La </a:t>
            </a:r>
            <a:r>
              <a:rPr lang="it-IT" dirty="0" err="1" smtClean="0">
                <a:solidFill>
                  <a:srgbClr val="00B050"/>
                </a:solidFill>
                <a:latin typeface="Algerian" pitchFamily="82" charset="0"/>
              </a:rPr>
              <a:t>frisella</a:t>
            </a:r>
            <a:r>
              <a:rPr lang="it-IT" dirty="0" smtClean="0">
                <a:solidFill>
                  <a:srgbClr val="00B050"/>
                </a:solidFill>
                <a:latin typeface="Algerian" pitchFamily="82" charset="0"/>
              </a:rPr>
              <a:t>”</a:t>
            </a:r>
            <a:endParaRPr lang="it-IT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sz="3300" dirty="0">
                <a:latin typeface="Blackadder ITC" pitchFamily="82" charset="0"/>
              </a:rPr>
              <a:t>La </a:t>
            </a:r>
            <a:r>
              <a:rPr lang="it-IT" sz="3300" dirty="0" err="1">
                <a:latin typeface="Blackadder ITC" pitchFamily="82" charset="0"/>
              </a:rPr>
              <a:t>frisella</a:t>
            </a:r>
            <a:r>
              <a:rPr lang="it-IT" sz="3300" dirty="0">
                <a:latin typeface="Blackadder ITC" pitchFamily="82" charset="0"/>
              </a:rPr>
              <a:t> è un gran tarallo dorato,</a:t>
            </a:r>
          </a:p>
          <a:p>
            <a:pPr>
              <a:buNone/>
            </a:pPr>
            <a:r>
              <a:rPr lang="it-IT" sz="3300" dirty="0">
                <a:latin typeface="Blackadder ITC" pitchFamily="82" charset="0"/>
              </a:rPr>
              <a:t>Di grano duro </a:t>
            </a:r>
            <a:r>
              <a:rPr lang="it-IT" sz="3300" dirty="0" err="1" smtClean="0">
                <a:latin typeface="Blackadder ITC" pitchFamily="82" charset="0"/>
              </a:rPr>
              <a:t>rimacinato</a:t>
            </a:r>
            <a:r>
              <a:rPr lang="it-IT" sz="3300" dirty="0" smtClean="0">
                <a:latin typeface="Blackadder ITC" pitchFamily="82" charset="0"/>
              </a:rPr>
              <a:t> .</a:t>
            </a:r>
            <a:endParaRPr lang="it-IT" sz="3300" dirty="0">
              <a:latin typeface="Blackadder ITC" pitchFamily="82" charset="0"/>
            </a:endParaRPr>
          </a:p>
          <a:p>
            <a:pPr>
              <a:buNone/>
            </a:pPr>
            <a:r>
              <a:rPr lang="it-IT" sz="3300" dirty="0">
                <a:latin typeface="Blackadder ITC" pitchFamily="82" charset="0"/>
              </a:rPr>
              <a:t>E’ cotta  due volte, sembra una ciambella,</a:t>
            </a:r>
          </a:p>
          <a:p>
            <a:pPr>
              <a:buNone/>
            </a:pPr>
            <a:r>
              <a:rPr lang="it-IT" sz="3300" dirty="0">
                <a:latin typeface="Blackadder ITC" pitchFamily="82" charset="0"/>
              </a:rPr>
              <a:t>è un alimento tipico </a:t>
            </a:r>
            <a:r>
              <a:rPr lang="it-IT" sz="3300" dirty="0" smtClean="0">
                <a:latin typeface="Blackadder ITC" pitchFamily="82" charset="0"/>
              </a:rPr>
              <a:t>… la </a:t>
            </a:r>
            <a:r>
              <a:rPr lang="it-IT" sz="3300" dirty="0">
                <a:latin typeface="Blackadder ITC" pitchFamily="82" charset="0"/>
              </a:rPr>
              <a:t>nostra </a:t>
            </a:r>
            <a:r>
              <a:rPr lang="it-IT" sz="3300" dirty="0" err="1" smtClean="0">
                <a:latin typeface="Blackadder ITC" pitchFamily="82" charset="0"/>
              </a:rPr>
              <a:t>frisella</a:t>
            </a:r>
            <a:r>
              <a:rPr lang="it-IT" sz="3300" dirty="0" smtClean="0">
                <a:latin typeface="Blackadder ITC" pitchFamily="82" charset="0"/>
              </a:rPr>
              <a:t> !</a:t>
            </a:r>
            <a:endParaRPr lang="it-IT" sz="3300" dirty="0">
              <a:latin typeface="Blackadder ITC" pitchFamily="82" charset="0"/>
            </a:endParaRPr>
          </a:p>
          <a:p>
            <a:pPr>
              <a:buNone/>
            </a:pPr>
            <a:r>
              <a:rPr lang="it-IT" sz="3300" dirty="0">
                <a:latin typeface="Blackadder ITC" pitchFamily="82" charset="0"/>
              </a:rPr>
              <a:t>Con  pomodoro e olio extravergine di </a:t>
            </a:r>
            <a:r>
              <a:rPr lang="it-IT" sz="3300" dirty="0" smtClean="0">
                <a:latin typeface="Blackadder ITC" pitchFamily="82" charset="0"/>
              </a:rPr>
              <a:t>oliva …</a:t>
            </a:r>
            <a:endParaRPr lang="it-IT" sz="3300" dirty="0">
              <a:latin typeface="Blackadder ITC" pitchFamily="82" charset="0"/>
            </a:endParaRPr>
          </a:p>
          <a:p>
            <a:pPr>
              <a:buNone/>
            </a:pPr>
            <a:r>
              <a:rPr lang="it-IT" sz="3300" dirty="0">
                <a:latin typeface="Blackadder ITC" pitchFamily="82" charset="0"/>
              </a:rPr>
              <a:t>Ci ricorda l’antica  tradizione  contadina.</a:t>
            </a:r>
          </a:p>
          <a:p>
            <a:pPr>
              <a:buNone/>
            </a:pPr>
            <a:r>
              <a:rPr lang="it-IT" sz="3300" dirty="0">
                <a:latin typeface="Blackadder ITC" pitchFamily="82" charset="0"/>
              </a:rPr>
              <a:t>“</a:t>
            </a:r>
            <a:r>
              <a:rPr lang="it-IT" sz="3300" dirty="0" err="1">
                <a:latin typeface="Blackadder ITC" pitchFamily="82" charset="0"/>
              </a:rPr>
              <a:t>Sponzare</a:t>
            </a:r>
            <a:r>
              <a:rPr lang="it-IT" sz="3300" dirty="0">
                <a:latin typeface="Blackadder ITC" pitchFamily="82" charset="0"/>
              </a:rPr>
              <a:t>” la frisa, aggiungere origano e sale:</a:t>
            </a:r>
          </a:p>
          <a:p>
            <a:pPr>
              <a:buNone/>
            </a:pPr>
            <a:r>
              <a:rPr lang="it-IT" sz="3300" dirty="0">
                <a:latin typeface="Blackadder ITC" pitchFamily="82" charset="0"/>
              </a:rPr>
              <a:t>sulle  tavole pugliesi ..no, non può mancare!</a:t>
            </a:r>
          </a:p>
          <a:p>
            <a:pPr>
              <a:buNone/>
            </a:pPr>
            <a:r>
              <a:rPr lang="it-IT" sz="3300" dirty="0">
                <a:latin typeface="Blackadder ITC" pitchFamily="82" charset="0"/>
              </a:rPr>
              <a:t>Ottenuta  dal lievito madre, orzo o </a:t>
            </a:r>
            <a:r>
              <a:rPr lang="it-IT" sz="3300" dirty="0" smtClean="0">
                <a:latin typeface="Blackadder ITC" pitchFamily="82" charset="0"/>
              </a:rPr>
              <a:t>farina …</a:t>
            </a:r>
            <a:endParaRPr lang="it-IT" sz="3300" dirty="0">
              <a:latin typeface="Blackadder ITC" pitchFamily="82" charset="0"/>
            </a:endParaRPr>
          </a:p>
          <a:p>
            <a:pPr>
              <a:buNone/>
            </a:pPr>
            <a:r>
              <a:rPr lang="it-IT" sz="3300" dirty="0">
                <a:latin typeface="Blackadder ITC" pitchFamily="82" charset="0"/>
              </a:rPr>
              <a:t>È  l’orgoglio della nostra cucina! ....</a:t>
            </a:r>
          </a:p>
          <a:p>
            <a:endParaRPr lang="it-IT" dirty="0">
              <a:latin typeface="Algerian" pitchFamily="82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92D050"/>
                </a:solidFill>
                <a:latin typeface="Algerian" pitchFamily="82" charset="0"/>
              </a:rPr>
              <a:t>STORIA DELLA FRISELLA</a:t>
            </a:r>
            <a:endParaRPr lang="it-IT" dirty="0">
              <a:solidFill>
                <a:srgbClr val="92D05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>
                <a:latin typeface="Agency FB" pitchFamily="34" charset="0"/>
              </a:rPr>
              <a:t>    La </a:t>
            </a:r>
            <a:r>
              <a:rPr lang="it-IT" dirty="0" err="1">
                <a:latin typeface="Agency FB" pitchFamily="34" charset="0"/>
              </a:rPr>
              <a:t>frisella</a:t>
            </a:r>
            <a:r>
              <a:rPr lang="it-IT" dirty="0">
                <a:latin typeface="Agency FB" pitchFamily="34" charset="0"/>
              </a:rPr>
              <a:t>, chiamata comunemente “frisa” o, come la </a:t>
            </a:r>
            <a:r>
              <a:rPr lang="it-IT" dirty="0" smtClean="0">
                <a:latin typeface="Agency FB" pitchFamily="34" charset="0"/>
              </a:rPr>
              <a:t> chiamano </a:t>
            </a:r>
            <a:r>
              <a:rPr lang="it-IT" dirty="0">
                <a:latin typeface="Agency FB" pitchFamily="34" charset="0"/>
              </a:rPr>
              <a:t>i nonni ,“</a:t>
            </a:r>
            <a:r>
              <a:rPr lang="it-IT" dirty="0" err="1">
                <a:latin typeface="Agency FB" pitchFamily="34" charset="0"/>
              </a:rPr>
              <a:t>frisedda</a:t>
            </a:r>
            <a:r>
              <a:rPr lang="it-IT" dirty="0">
                <a:latin typeface="Agency FB" pitchFamily="34" charset="0"/>
              </a:rPr>
              <a:t>”, è una ciambella di pane lievitato e cotto due volte. </a:t>
            </a:r>
            <a:endParaRPr lang="it-IT" dirty="0" smtClean="0">
              <a:latin typeface="Agency FB" pitchFamily="34" charset="0"/>
            </a:endParaRPr>
          </a:p>
          <a:p>
            <a:pPr>
              <a:buNone/>
            </a:pPr>
            <a:r>
              <a:rPr lang="it-IT" dirty="0">
                <a:latin typeface="Agency FB" pitchFamily="34" charset="0"/>
              </a:rPr>
              <a:t> </a:t>
            </a:r>
            <a:r>
              <a:rPr lang="it-IT" dirty="0" smtClean="0">
                <a:latin typeface="Agency FB" pitchFamily="34" charset="0"/>
              </a:rPr>
              <a:t>   Nasce </a:t>
            </a:r>
            <a:r>
              <a:rPr lang="it-IT" dirty="0">
                <a:latin typeface="Agency FB" pitchFamily="34" charset="0"/>
              </a:rPr>
              <a:t>dal bisogno di consumare pane raffermo che veniva abbrustolito e condito con olio , sale e </a:t>
            </a:r>
            <a:r>
              <a:rPr lang="it-IT" dirty="0" smtClean="0">
                <a:latin typeface="Agency FB" pitchFamily="34" charset="0"/>
              </a:rPr>
              <a:t>pomodoro.</a:t>
            </a:r>
            <a:endParaRPr lang="it-IT" dirty="0">
              <a:latin typeface="Agency FB" pitchFamily="34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  <a:latin typeface="Blackadder ITC" pitchFamily="82" charset="0"/>
              </a:rPr>
              <a:t>Ci unisce perché …</a:t>
            </a:r>
            <a:endParaRPr lang="it-IT" dirty="0">
              <a:solidFill>
                <a:srgbClr val="FFC000"/>
              </a:solidFill>
              <a:latin typeface="Blackadder ITC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/>
              <a:t>    </a:t>
            </a:r>
            <a:r>
              <a:rPr lang="it-IT" b="1" dirty="0" smtClean="0">
                <a:latin typeface="Agency FB" pitchFamily="34" charset="0"/>
              </a:rPr>
              <a:t>E</a:t>
            </a:r>
            <a:r>
              <a:rPr lang="it-IT" b="1" dirty="0">
                <a:latin typeface="Agency FB" pitchFamily="34" charset="0"/>
              </a:rPr>
              <a:t>’ un piatto che piace a tutti: è semplice da realizzare , fresco in estate , gustato </a:t>
            </a:r>
            <a:r>
              <a:rPr lang="it-IT" b="1" dirty="0" smtClean="0">
                <a:latin typeface="Agency FB" pitchFamily="34" charset="0"/>
              </a:rPr>
              <a:t>dai nonni .</a:t>
            </a:r>
          </a:p>
          <a:p>
            <a:pPr>
              <a:buNone/>
            </a:pPr>
            <a:r>
              <a:rPr lang="it-IT" b="1" dirty="0">
                <a:latin typeface="Agency FB" pitchFamily="34" charset="0"/>
              </a:rPr>
              <a:t> </a:t>
            </a:r>
            <a:r>
              <a:rPr lang="it-IT" b="1" dirty="0" smtClean="0">
                <a:latin typeface="Agency FB" pitchFamily="34" charset="0"/>
              </a:rPr>
              <a:t>   Nasce </a:t>
            </a:r>
            <a:r>
              <a:rPr lang="it-IT" b="1" dirty="0">
                <a:latin typeface="Agency FB" pitchFamily="34" charset="0"/>
              </a:rPr>
              <a:t>come piatto povero , ma nutriente ed è diventato simbolo della tradizione pugliese, conosciuto in tutto il mondo.</a:t>
            </a:r>
            <a:endParaRPr lang="it-IT" dirty="0">
              <a:latin typeface="Agency FB" pitchFamily="34" charset="0"/>
            </a:endParaRPr>
          </a:p>
          <a:p>
            <a:pPr>
              <a:buNone/>
            </a:pPr>
            <a:r>
              <a:rPr lang="it-IT" b="1" dirty="0">
                <a:latin typeface="Agency FB" pitchFamily="34" charset="0"/>
              </a:rPr>
              <a:t> 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Blackadder ITC" pitchFamily="82" charset="0"/>
              </a:rPr>
              <a:t>La nostra esperienza presso il frantoio di Gioia del Colle (BA) e la produzione di Olio EVO nel nostro territorio.</a:t>
            </a:r>
            <a:endParaRPr lang="it-IT" dirty="0">
              <a:solidFill>
                <a:srgbClr val="00B050"/>
              </a:solidFill>
              <a:latin typeface="Blackadder ITC" pitchFamily="82" charset="0"/>
            </a:endParaRPr>
          </a:p>
        </p:txBody>
      </p:sp>
      <p:pic>
        <p:nvPicPr>
          <p:cNvPr id="4" name="Segnaposto contenuto 3" descr="C:\Users\Hp\Downloads\IMG-20240110-WA00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9990"/>
            <a:ext cx="8229600" cy="352638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Algerian" pitchFamily="82" charset="0"/>
              </a:rPr>
              <a:t>IL “RICETTOLIO” </a:t>
            </a:r>
            <a:endParaRPr lang="it-IT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92D050"/>
                </a:solidFill>
                <a:latin typeface="Algerian" pitchFamily="82" charset="0"/>
              </a:rPr>
              <a:t>Classi : 3 A e 3 B </a:t>
            </a:r>
          </a:p>
          <a:p>
            <a:pPr algn="ctr">
              <a:buNone/>
            </a:pPr>
            <a:r>
              <a:rPr lang="it-IT" dirty="0" smtClean="0">
                <a:solidFill>
                  <a:srgbClr val="92D050"/>
                </a:solidFill>
                <a:latin typeface="Algerian" pitchFamily="82" charset="0"/>
              </a:rPr>
              <a:t>IC “Via Eva Gioia – </a:t>
            </a:r>
            <a:r>
              <a:rPr lang="it-IT" dirty="0" err="1" smtClean="0">
                <a:solidFill>
                  <a:srgbClr val="92D050"/>
                </a:solidFill>
                <a:latin typeface="Algerian" pitchFamily="82" charset="0"/>
              </a:rPr>
              <a:t>Sammichele</a:t>
            </a:r>
            <a:r>
              <a:rPr lang="it-IT" dirty="0" smtClean="0">
                <a:solidFill>
                  <a:srgbClr val="92D050"/>
                </a:solidFill>
                <a:latin typeface="Algerian" pitchFamily="82" charset="0"/>
              </a:rPr>
              <a:t> ”</a:t>
            </a:r>
          </a:p>
          <a:p>
            <a:pPr algn="ctr">
              <a:buNone/>
            </a:pPr>
            <a:r>
              <a:rPr lang="it-IT" dirty="0" smtClean="0">
                <a:solidFill>
                  <a:srgbClr val="92D050"/>
                </a:solidFill>
                <a:latin typeface="Algerian" pitchFamily="82" charset="0"/>
              </a:rPr>
              <a:t> a. s. 2023/24 Gioia del Colle (BA).</a:t>
            </a:r>
          </a:p>
          <a:p>
            <a:pPr algn="ctr">
              <a:buNone/>
            </a:pPr>
            <a:r>
              <a:rPr lang="it-IT" sz="5400" dirty="0" smtClean="0">
                <a:solidFill>
                  <a:srgbClr val="FFC000"/>
                </a:solidFill>
                <a:latin typeface="Algerian" pitchFamily="82" charset="0"/>
              </a:rPr>
              <a:t>Buona degustazione con le nostre </a:t>
            </a:r>
            <a:r>
              <a:rPr lang="it-IT" sz="5400" dirty="0" err="1" smtClean="0">
                <a:solidFill>
                  <a:srgbClr val="FFC000"/>
                </a:solidFill>
                <a:latin typeface="Algerian" pitchFamily="82" charset="0"/>
              </a:rPr>
              <a:t>friselle</a:t>
            </a:r>
            <a:r>
              <a:rPr lang="it-IT" sz="5400" dirty="0" smtClean="0">
                <a:solidFill>
                  <a:srgbClr val="FFC000"/>
                </a:solidFill>
                <a:latin typeface="Algerian" pitchFamily="82" charset="0"/>
              </a:rPr>
              <a:t> pugliesi!</a:t>
            </a:r>
            <a:endParaRPr lang="it-IT" sz="5400" dirty="0">
              <a:solidFill>
                <a:srgbClr val="FFC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92D050"/>
                </a:solidFill>
                <a:latin typeface="Algerian" pitchFamily="82" charset="0"/>
              </a:rPr>
              <a:t>Olio EVO </a:t>
            </a:r>
            <a:r>
              <a:rPr lang="it-IT" dirty="0" smtClean="0">
                <a:solidFill>
                  <a:srgbClr val="92D050"/>
                </a:solidFill>
                <a:latin typeface="Algerian" pitchFamily="82" charset="0"/>
              </a:rPr>
              <a:t>…</a:t>
            </a:r>
            <a:endParaRPr lang="it-IT" dirty="0">
              <a:solidFill>
                <a:srgbClr val="92D050"/>
              </a:solidFill>
              <a:latin typeface="Algerian" pitchFamily="82" charset="0"/>
            </a:endParaRPr>
          </a:p>
        </p:txBody>
      </p:sp>
      <p:pic>
        <p:nvPicPr>
          <p:cNvPr id="4" name="Picture 2" descr="C:\Users\Hp\Downloads\olio immag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81956"/>
            <a:ext cx="7620000" cy="436245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  <a:latin typeface="Algerian" pitchFamily="82" charset="0"/>
              </a:rPr>
              <a:t>EXTRAVERGINE </a:t>
            </a:r>
            <a:r>
              <a:rPr lang="it-IT" dirty="0" err="1" smtClean="0">
                <a:solidFill>
                  <a:srgbClr val="00B050"/>
                </a:solidFill>
                <a:latin typeface="Algerian" pitchFamily="82" charset="0"/>
              </a:rPr>
              <a:t>DI</a:t>
            </a:r>
            <a:r>
              <a:rPr lang="it-IT" dirty="0" smtClean="0">
                <a:solidFill>
                  <a:srgbClr val="00B050"/>
                </a:solidFill>
                <a:latin typeface="Algerian" pitchFamily="82" charset="0"/>
              </a:rPr>
              <a:t> OLIVA …</a:t>
            </a:r>
            <a:endParaRPr lang="it-IT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C:\Users\Hp\Downloads\IMG-20240330-WA0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2043906"/>
            <a:ext cx="5810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PREPARAZIONE:    </a:t>
            </a:r>
            <a:r>
              <a:rPr lang="it-IT" sz="2700" b="1" dirty="0" smtClean="0"/>
              <a:t>200</a:t>
            </a:r>
            <a:r>
              <a:rPr lang="it-IT" sz="2700" b="1" dirty="0"/>
              <a:t> </a:t>
            </a:r>
            <a:r>
              <a:rPr lang="it-IT" sz="2700" b="1" dirty="0" err="1"/>
              <a:t>Min</a:t>
            </a:r>
            <a:r>
              <a:rPr lang="it-IT" sz="2700" b="1" dirty="0"/>
              <a:t>            </a:t>
            </a: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>Cottura</a:t>
            </a:r>
            <a:r>
              <a:rPr lang="it-IT" sz="2700" b="1" dirty="0"/>
              <a:t>: 100 </a:t>
            </a:r>
            <a:r>
              <a:rPr lang="it-IT" sz="2700" b="1" dirty="0" err="1"/>
              <a:t>Min</a:t>
            </a:r>
            <a:r>
              <a:rPr lang="it-IT" sz="2700" b="1" dirty="0"/>
              <a:t>            Difficoltà: Facile        Dosi per: 4 persone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                                                                           </a:t>
            </a:r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INGREDIENTI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algn="ctr">
              <a:buNone/>
            </a:pPr>
            <a:r>
              <a:rPr lang="it-IT" b="1" dirty="0">
                <a:solidFill>
                  <a:srgbClr val="00B050"/>
                </a:solidFill>
                <a:latin typeface="Algerian" pitchFamily="82" charset="0"/>
              </a:rPr>
              <a:t>PER IL PREIMPASTO</a:t>
            </a:r>
            <a:r>
              <a:rPr lang="it-IT" b="1" dirty="0">
                <a:solidFill>
                  <a:srgbClr val="00B050"/>
                </a:solidFill>
              </a:rPr>
              <a:t>:</a:t>
            </a:r>
            <a:endParaRPr lang="it-IT" dirty="0">
              <a:solidFill>
                <a:srgbClr val="00B050"/>
              </a:solidFill>
            </a:endParaRPr>
          </a:p>
          <a:p>
            <a:r>
              <a:rPr lang="it-IT" dirty="0">
                <a:latin typeface="Algerian" pitchFamily="82" charset="0"/>
              </a:rPr>
              <a:t>FARINA 0    50 gr</a:t>
            </a:r>
          </a:p>
          <a:p>
            <a:r>
              <a:rPr lang="it-IT" dirty="0">
                <a:latin typeface="Algerian" pitchFamily="82" charset="0"/>
              </a:rPr>
              <a:t>ACQUA       50 gr</a:t>
            </a:r>
          </a:p>
          <a:p>
            <a:r>
              <a:rPr lang="it-IT" dirty="0">
                <a:latin typeface="Algerian" pitchFamily="82" charset="0"/>
              </a:rPr>
              <a:t>LIEVITO </a:t>
            </a:r>
            <a:r>
              <a:rPr lang="it-IT" dirty="0" err="1">
                <a:latin typeface="Algerian" pitchFamily="82" charset="0"/>
              </a:rPr>
              <a:t>DI</a:t>
            </a:r>
            <a:r>
              <a:rPr lang="it-IT" dirty="0">
                <a:latin typeface="Algerian" pitchFamily="82" charset="0"/>
              </a:rPr>
              <a:t> BIRRA FRESCO  5 gr  </a:t>
            </a:r>
          </a:p>
          <a:p>
            <a:endParaRPr lang="it-IT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  <a:latin typeface="Algerian" pitchFamily="82" charset="0"/>
              </a:rPr>
              <a:t>Al frantoio oleario …</a:t>
            </a:r>
            <a:endParaRPr lang="it-IT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C:\Users\Hp\Downloads\IMG-20231117-WA0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140" y="1484784"/>
            <a:ext cx="3969719" cy="4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  <a:latin typeface="Algerian" pitchFamily="82" charset="0"/>
              </a:rPr>
              <a:t>Produzione di OLIO EVO …</a:t>
            </a:r>
            <a:endParaRPr lang="it-IT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C:\Users\Hp\Downloads\IMG-20231117-WA00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139" y="1600200"/>
            <a:ext cx="41837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  <a:latin typeface="Algerian" pitchFamily="82" charset="0"/>
              </a:rPr>
              <a:t>A Gioia del Colle …</a:t>
            </a:r>
            <a:endParaRPr lang="it-IT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C:\Users\Hp\Downloads\IMG-20231117-WA0053 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220" y="1600200"/>
            <a:ext cx="5393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C:\Users\Hp\Downloads\fris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360295"/>
            <a:ext cx="2304255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Hp\AppData\Local\Packages\Microsoft.Windows.Photos_8wekyb3d8bbwe\TempState\ShareServiceTempFolder\frisell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60295"/>
            <a:ext cx="2304256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Hp\AppData\Local\Packages\Microsoft.Windows.Photos_8wekyb3d8bbwe\TempState\ShareServiceTempFolder\frise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83529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Hp\Downloads\frisell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7" y="4581128"/>
            <a:ext cx="259228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827584" y="486916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50"/>
                </a:solidFill>
                <a:latin typeface="Algerian" pitchFamily="82" charset="0"/>
              </a:rPr>
              <a:t>Buon appetito! …</a:t>
            </a:r>
            <a:endParaRPr lang="it-IT" sz="2000" dirty="0">
              <a:solidFill>
                <a:srgbClr val="00B05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INGREDIENTI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12777"/>
            <a:ext cx="4824536" cy="2520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/>
              <a:t>             </a:t>
            </a:r>
            <a:r>
              <a:rPr lang="it-IT" b="1" dirty="0" smtClean="0">
                <a:solidFill>
                  <a:srgbClr val="00B050"/>
                </a:solidFill>
                <a:latin typeface="Algerian" pitchFamily="82" charset="0"/>
              </a:rPr>
              <a:t>PER LE FRISELLE</a:t>
            </a:r>
            <a:r>
              <a:rPr lang="it-IT" b="1" dirty="0">
                <a:solidFill>
                  <a:srgbClr val="00B050"/>
                </a:solidFill>
                <a:latin typeface="Algerian" pitchFamily="82" charset="0"/>
              </a:rPr>
              <a:t>:</a:t>
            </a:r>
            <a:endParaRPr lang="it-IT" dirty="0">
              <a:solidFill>
                <a:srgbClr val="00B050"/>
              </a:solidFill>
              <a:latin typeface="Algerian" pitchFamily="82" charset="0"/>
            </a:endParaRPr>
          </a:p>
          <a:p>
            <a:r>
              <a:rPr lang="it-IT" sz="2400" dirty="0">
                <a:latin typeface="Algerian" pitchFamily="82" charset="0"/>
              </a:rPr>
              <a:t>FARINA </a:t>
            </a:r>
            <a:r>
              <a:rPr lang="it-IT" sz="2400" dirty="0" err="1">
                <a:latin typeface="Algerian" pitchFamily="82" charset="0"/>
              </a:rPr>
              <a:t>DI</a:t>
            </a:r>
            <a:r>
              <a:rPr lang="it-IT" sz="2400" dirty="0">
                <a:latin typeface="Algerian" pitchFamily="82" charset="0"/>
              </a:rPr>
              <a:t> SEMOLA </a:t>
            </a:r>
            <a:r>
              <a:rPr lang="it-IT" sz="2400" dirty="0" err="1">
                <a:latin typeface="Algerian" pitchFamily="82" charset="0"/>
              </a:rPr>
              <a:t>DI</a:t>
            </a:r>
            <a:r>
              <a:rPr lang="it-IT" sz="2400" dirty="0">
                <a:latin typeface="Algerian" pitchFamily="82" charset="0"/>
              </a:rPr>
              <a:t> GRANO DURO   300 gr</a:t>
            </a:r>
          </a:p>
          <a:p>
            <a:r>
              <a:rPr lang="it-IT" sz="2400" dirty="0">
                <a:latin typeface="Algerian" pitchFamily="82" charset="0"/>
              </a:rPr>
              <a:t>FARINA 0      200 gr</a:t>
            </a:r>
          </a:p>
          <a:p>
            <a:r>
              <a:rPr lang="it-IT" sz="2400" dirty="0">
                <a:latin typeface="Algerian" pitchFamily="82" charset="0"/>
              </a:rPr>
              <a:t>ACQUA        260 gr</a:t>
            </a:r>
          </a:p>
          <a:p>
            <a:r>
              <a:rPr lang="it-IT" sz="2400" dirty="0">
                <a:latin typeface="Algerian" pitchFamily="82" charset="0"/>
              </a:rPr>
              <a:t>SALE            8 gr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7584" y="4437112"/>
            <a:ext cx="653447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B050"/>
                </a:solidFill>
                <a:latin typeface="Algerian" pitchFamily="82" charset="0"/>
              </a:rPr>
              <a:t>PER IL CONDIMENTO:    </a:t>
            </a:r>
          </a:p>
          <a:p>
            <a:endParaRPr lang="it-IT" sz="2400" dirty="0" smtClean="0">
              <a:latin typeface="Algerian" pitchFamily="82" charset="0"/>
            </a:endParaRPr>
          </a:p>
          <a:p>
            <a:r>
              <a:rPr lang="it-IT" sz="2400" dirty="0" smtClean="0">
                <a:latin typeface="Algerian" pitchFamily="82" charset="0"/>
              </a:rPr>
              <a:t>POMODORINI, </a:t>
            </a:r>
            <a:r>
              <a:rPr lang="it-IT" sz="2400" b="1" dirty="0" smtClean="0">
                <a:latin typeface="Algerian" pitchFamily="82" charset="0"/>
              </a:rPr>
              <a:t>OLIO EVO</a:t>
            </a:r>
            <a:r>
              <a:rPr lang="it-IT" sz="2400" dirty="0" smtClean="0">
                <a:latin typeface="Algerian" pitchFamily="82" charset="0"/>
              </a:rPr>
              <a:t>, SALE, ORIGANO/BASILICO</a:t>
            </a:r>
          </a:p>
          <a:p>
            <a:endParaRPr lang="it-IT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latin typeface="Algerian" pitchFamily="82" charset="0"/>
              </a:rPr>
              <a:t>PREPARAZIONE</a:t>
            </a:r>
            <a:br>
              <a:rPr lang="it-IT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Fase 1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2790" t="-604" r="15675" b="604"/>
          <a:stretch/>
        </p:blipFill>
        <p:spPr bwMode="auto">
          <a:xfrm>
            <a:off x="1694091" y="1600201"/>
            <a:ext cx="3237949" cy="2692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475656" y="443711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Iniziare con la realizzazione del </a:t>
            </a:r>
            <a:r>
              <a:rPr lang="it-IT" dirty="0" err="1" smtClean="0">
                <a:latin typeface="Arial Black" pitchFamily="34" charset="0"/>
              </a:rPr>
              <a:t>preimpasto</a:t>
            </a:r>
            <a:r>
              <a:rPr lang="it-IT" dirty="0" smtClean="0">
                <a:latin typeface="Arial Black" pitchFamily="34" charset="0"/>
              </a:rPr>
              <a:t>. </a:t>
            </a:r>
          </a:p>
          <a:p>
            <a:r>
              <a:rPr lang="it-IT" dirty="0" smtClean="0">
                <a:latin typeface="Arial Black" pitchFamily="34" charset="0"/>
              </a:rPr>
              <a:t>Sciogliere il lievito nell'acqua, aggiungere la farina e mescolare.</a:t>
            </a:r>
          </a:p>
          <a:p>
            <a:r>
              <a:rPr lang="it-IT" dirty="0" smtClean="0">
                <a:latin typeface="Arial Black" pitchFamily="34" charset="0"/>
              </a:rPr>
              <a:t>Far riposare in luogo tiepido, per circa un'ora.</a:t>
            </a: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Fase 2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Immagine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2650" r="9540"/>
          <a:stretch/>
        </p:blipFill>
        <p:spPr bwMode="auto">
          <a:xfrm>
            <a:off x="683568" y="1412776"/>
            <a:ext cx="3672408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3568" y="4581128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Aggiungere al </a:t>
            </a:r>
            <a:r>
              <a:rPr lang="it-IT" dirty="0" err="1" smtClean="0">
                <a:latin typeface="Arial Black" pitchFamily="34" charset="0"/>
              </a:rPr>
              <a:t>preimpasto</a:t>
            </a:r>
            <a:r>
              <a:rPr lang="it-IT" dirty="0" smtClean="0">
                <a:latin typeface="Arial Black" pitchFamily="34" charset="0"/>
              </a:rPr>
              <a:t> l'acqua, la miscela di farine e il sale. </a:t>
            </a:r>
          </a:p>
          <a:p>
            <a:r>
              <a:rPr lang="it-IT" dirty="0" smtClean="0">
                <a:latin typeface="Arial Black" pitchFamily="34" charset="0"/>
              </a:rPr>
              <a:t>Iniziare a lavorare con una spatola, poi proseguire con le mani.</a:t>
            </a:r>
          </a:p>
          <a:p>
            <a:endParaRPr lang="it-IT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Fase 3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4248472" cy="273630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043608" y="4725144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Appena apparirà elastico e omogeneo, formare un panetto e metterlo a lievitare in una ciotola, per altre 2 ore, coperto con la pellicola trasparente.</a:t>
            </a:r>
          </a:p>
          <a:p>
            <a:pPr>
              <a:buNone/>
            </a:pPr>
            <a:endParaRPr lang="it-IT" dirty="0" smtClean="0">
              <a:latin typeface="Arial Black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Fase 4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Immagin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4311110" cy="27649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899592" y="486916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Quando avrà raddoppiato il suo volume iniziale, capovolgerlo su un piano da lavoro leggermente infarinato.</a:t>
            </a:r>
          </a:p>
          <a:p>
            <a:endParaRPr lang="it-IT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Fase 5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816424" cy="259228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971600" y="472514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Ricavare 6 porzioni uguali.</a:t>
            </a:r>
          </a:p>
          <a:p>
            <a:r>
              <a:rPr lang="it-IT" dirty="0" smtClean="0">
                <a:latin typeface="Arial Black" pitchFamily="34" charset="0"/>
              </a:rPr>
              <a:t>Stendere ogni porzione con i palmi delle mani, formando un cordone, quindi richiuderlo ad anello. </a:t>
            </a:r>
          </a:p>
          <a:p>
            <a:endParaRPr lang="it-IT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Fase 6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744416" cy="237626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899592" y="4365103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Disporre man mano le ciambelle su una teglia da forno ben infarinata e farle riposare, coperte con un canovaccio, per 20 minuti. </a:t>
            </a:r>
          </a:p>
          <a:p>
            <a:r>
              <a:rPr lang="it-IT" dirty="0" smtClean="0">
                <a:latin typeface="Arial Black" pitchFamily="34" charset="0"/>
              </a:rPr>
              <a:t>Quando saranno gonfie, cuocerle in forno statico preriscaldato a 220 °C per 30 minuti.</a:t>
            </a:r>
          </a:p>
          <a:p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607</Words>
  <Application>Microsoft Office PowerPoint</Application>
  <PresentationFormat>Presentazione su schermo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LE FRISELLE PUGLIESI </vt:lpstr>
      <vt:lpstr>PREPARAZIONE:    200 Min             Cottura: 100 Min            Difficoltà: Facile        Dosi per: 4 persone                                                                            INGREDIENTI  </vt:lpstr>
      <vt:lpstr>INGREDIENTI</vt:lpstr>
      <vt:lpstr>PREPARAZIONE Fase 1</vt:lpstr>
      <vt:lpstr>Fase 2</vt:lpstr>
      <vt:lpstr>Fase 3</vt:lpstr>
      <vt:lpstr>Fase 4</vt:lpstr>
      <vt:lpstr>Fase 5</vt:lpstr>
      <vt:lpstr>Fase 6</vt:lpstr>
      <vt:lpstr>Fase 7</vt:lpstr>
      <vt:lpstr>Fase 8</vt:lpstr>
      <vt:lpstr>Fase 9</vt:lpstr>
      <vt:lpstr>FILASTROCCA: “La frisella”</vt:lpstr>
      <vt:lpstr>STORIA DELLA FRISELLA</vt:lpstr>
      <vt:lpstr>Ci unisce perché …</vt:lpstr>
      <vt:lpstr>La nostra esperienza presso il frantoio di Gioia del Colle (BA) e la produzione di Olio EVO nel nostro territorio.</vt:lpstr>
      <vt:lpstr>IL “RICETTOLIO” </vt:lpstr>
      <vt:lpstr>Olio EVO …</vt:lpstr>
      <vt:lpstr>EXTRAVERGINE DI OLIVA …</vt:lpstr>
      <vt:lpstr>Al frantoio oleario …</vt:lpstr>
      <vt:lpstr>Produzione di OLIO EVO …</vt:lpstr>
      <vt:lpstr>A Gioia del Colle …</vt:lpstr>
      <vt:lpstr>Diapositiva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FRISELLE PUGLIESI</dc:title>
  <dc:creator>Hp</dc:creator>
  <cp:lastModifiedBy>Hp</cp:lastModifiedBy>
  <cp:revision>36</cp:revision>
  <dcterms:created xsi:type="dcterms:W3CDTF">2024-03-27T17:29:46Z</dcterms:created>
  <dcterms:modified xsi:type="dcterms:W3CDTF">2024-03-30T11:27:34Z</dcterms:modified>
</cp:coreProperties>
</file>