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58" r:id="rId4"/>
    <p:sldId id="260" r:id="rId5"/>
    <p:sldId id="261" r:id="rId6"/>
    <p:sldId id="262" r:id="rId7"/>
    <p:sldId id="263" r:id="rId8"/>
    <p:sldId id="266" r:id="rId9"/>
    <p:sldId id="267"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F892"/>
    <a:srgbClr val="B3C4D7"/>
    <a:srgbClr val="BDEF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C928D-85C7-4076-BC96-AA9FE043EE37}" type="datetimeFigureOut">
              <a:rPr lang="it-IT" smtClean="0"/>
              <a:pPr/>
              <a:t>31/03/2022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19E36-D7F9-4731-83CE-30D9C6E95F4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0D19E36-D7F9-4731-83CE-30D9C6E95F4C}"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2AD595-4D4C-44D0-AD21-860DA7981AF9}" type="datetimeFigureOut">
              <a:rPr lang="it-IT" smtClean="0"/>
              <a:pPr/>
              <a:t>31/03/2022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BEED61-4AEE-4545-B9B1-87C0D6A60181}" type="slidenum">
              <a:rPr lang="it-IT" smtClean="0"/>
              <a:pPr/>
              <a:t>‹N›</a:t>
            </a:fld>
            <a:endParaRPr lang="it-IT"/>
          </a:p>
        </p:txBody>
      </p:sp>
    </p:spTree>
  </p:cSld>
  <p:clrMapOvr>
    <a:masterClrMapping/>
  </p:clrMapOvr>
  <p:transition spd="slow">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AD595-4D4C-44D0-AD21-860DA7981AF9}" type="datetimeFigureOut">
              <a:rPr lang="it-IT" smtClean="0"/>
              <a:pPr/>
              <a:t>31/03/2022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EED61-4AEE-4545-B9B1-87C0D6A6018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ROSA%20ANGELA\Downloads\Lynn%20Music%20%20Boulangerie.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4000" b="-44000"/>
          </a:stretch>
        </a:blipFill>
        <a:effectLst/>
      </p:bgPr>
    </p:bg>
    <p:spTree>
      <p:nvGrpSpPr>
        <p:cNvPr id="1" name=""/>
        <p:cNvGrpSpPr/>
        <p:nvPr/>
      </p:nvGrpSpPr>
      <p:grpSpPr>
        <a:xfrm>
          <a:off x="0" y="0"/>
          <a:ext cx="0" cy="0"/>
          <a:chOff x="0" y="0"/>
          <a:chExt cx="0" cy="0"/>
        </a:xfrm>
      </p:grpSpPr>
      <p:sp>
        <p:nvSpPr>
          <p:cNvPr id="7" name="Titolo 6"/>
          <p:cNvSpPr>
            <a:spLocks noGrp="1"/>
          </p:cNvSpPr>
          <p:nvPr>
            <p:ph type="ctrTitle"/>
          </p:nvPr>
        </p:nvSpPr>
        <p:spPr>
          <a:xfrm>
            <a:off x="785786" y="1571612"/>
            <a:ext cx="7672414" cy="2714644"/>
          </a:xfrm>
          <a:solidFill>
            <a:srgbClr val="FFFF00"/>
          </a:solidFill>
        </p:spPr>
        <p:txBody>
          <a:bodyPr>
            <a:normAutofit/>
          </a:bodyPr>
          <a:lstStyle/>
          <a:p>
            <a:r>
              <a:rPr lang="it-IT" sz="2400" dirty="0" smtClean="0"/>
              <a:t>INTERVISTA REALIZZATA DAGLI ALUNNI DELLA CLASSE TERZA DELLA SCUOLA SECONDARIA </a:t>
            </a:r>
            <a:r>
              <a:rPr lang="it-IT" sz="2400" dirty="0" err="1" smtClean="0"/>
              <a:t>DI</a:t>
            </a:r>
            <a:r>
              <a:rPr lang="it-IT" sz="2400" dirty="0" smtClean="0"/>
              <a:t> PRIMO GRADO </a:t>
            </a:r>
            <a:br>
              <a:rPr lang="it-IT" sz="2400" dirty="0" smtClean="0"/>
            </a:br>
            <a:r>
              <a:rPr lang="it-IT" sz="2400" dirty="0" smtClean="0"/>
              <a:t>DELL’ISTITUTO COMPRENSIVO “TEN. ROCCO DAVIA” </a:t>
            </a:r>
            <a:br>
              <a:rPr lang="it-IT" sz="2400" dirty="0" smtClean="0"/>
            </a:br>
            <a:r>
              <a:rPr lang="it-IT" sz="2400" dirty="0" smtClean="0"/>
              <a:t>SEDE </a:t>
            </a:r>
            <a:r>
              <a:rPr lang="it-IT" sz="2400" dirty="0" err="1" smtClean="0"/>
              <a:t>DI</a:t>
            </a:r>
            <a:r>
              <a:rPr lang="it-IT" sz="2400" dirty="0" smtClean="0"/>
              <a:t> SALANDRA, PROVINCIA </a:t>
            </a:r>
            <a:r>
              <a:rPr lang="it-IT" sz="2400" dirty="0" err="1" smtClean="0"/>
              <a:t>DI</a:t>
            </a:r>
            <a:r>
              <a:rPr lang="it-IT" sz="2400" dirty="0" smtClean="0"/>
              <a:t> MATERA</a:t>
            </a:r>
            <a:br>
              <a:rPr lang="it-IT" sz="2400" dirty="0" smtClean="0"/>
            </a:br>
            <a:r>
              <a:rPr lang="it-IT" sz="2400" dirty="0" smtClean="0"/>
              <a:t>AL PROPRIETARIO DEL FRANTOIO</a:t>
            </a:r>
            <a:br>
              <a:rPr lang="it-IT" sz="2400" dirty="0" smtClean="0"/>
            </a:br>
            <a:r>
              <a:rPr lang="it-IT" sz="2400" dirty="0" smtClean="0"/>
              <a:t>  DIONISIO PANDOLFI CHE CREDE E LAVORA PER LA SOSTENIBILITA’</a:t>
            </a:r>
            <a:endParaRPr lang="it-IT" sz="2400" dirty="0"/>
          </a:p>
        </p:txBody>
      </p:sp>
      <p:sp>
        <p:nvSpPr>
          <p:cNvPr id="8" name="Sottotitolo 7"/>
          <p:cNvSpPr>
            <a:spLocks noGrp="1"/>
          </p:cNvSpPr>
          <p:nvPr>
            <p:ph type="subTitle" idx="1"/>
          </p:nvPr>
        </p:nvSpPr>
        <p:spPr>
          <a:xfrm>
            <a:off x="642910" y="3357562"/>
            <a:ext cx="7572428" cy="3209932"/>
          </a:xfrm>
          <a:noFill/>
        </p:spPr>
        <p:txBody>
          <a:bodyPr/>
          <a:lstStyle/>
          <a:p>
            <a:endParaRPr lang="it-IT" dirty="0"/>
          </a:p>
          <a:p>
            <a:endParaRPr lang="it-IT" b="1" dirty="0" smtClean="0"/>
          </a:p>
          <a:p>
            <a:endParaRPr lang="it-IT" b="1" dirty="0"/>
          </a:p>
          <a:p>
            <a:r>
              <a:rPr lang="it-IT" b="1" dirty="0" smtClean="0"/>
              <a:t>OLIO EXTRA VERGINE E SOSTENIBILITA’</a:t>
            </a:r>
          </a:p>
          <a:p>
            <a:endParaRPr lang="it-IT" dirty="0"/>
          </a:p>
          <a:p>
            <a:pPr algn="l"/>
            <a:endParaRPr lang="it-IT" sz="2000" dirty="0"/>
          </a:p>
        </p:txBody>
      </p:sp>
      <p:pic>
        <p:nvPicPr>
          <p:cNvPr id="4" name="Lynn Music  Boulangerie.mp3">
            <a:hlinkClick r:id="" action="ppaction://media"/>
          </p:cNvPr>
          <p:cNvPicPr>
            <a:picLocks noRot="1" noChangeAspect="1"/>
          </p:cNvPicPr>
          <p:nvPr>
            <a:audioFile r:link="rId1"/>
          </p:nvPr>
        </p:nvPicPr>
        <p:blipFill>
          <a:blip r:embed="rId5"/>
          <a:stretch>
            <a:fillRect/>
          </a:stretch>
        </p:blipFill>
        <p:spPr>
          <a:xfrm>
            <a:off x="8899525" y="6613525"/>
            <a:ext cx="244475" cy="244475"/>
          </a:xfrm>
          <a:prstGeom prst="rect">
            <a:avLst/>
          </a:prstGeom>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latin typeface="Arial Black" pitchFamily="34" charset="0"/>
              </a:rPr>
              <a:t> </a:t>
            </a:r>
            <a:r>
              <a:rPr lang="it-IT" sz="2400" dirty="0" smtClean="0">
                <a:latin typeface="Arial Black" pitchFamily="34" charset="0"/>
              </a:rPr>
              <a:t>FRANTOIO OLEARIO TRADIZIONALE </a:t>
            </a:r>
            <a:br>
              <a:rPr lang="it-IT" sz="2400" dirty="0" smtClean="0">
                <a:latin typeface="Arial Black" pitchFamily="34" charset="0"/>
              </a:rPr>
            </a:br>
            <a:r>
              <a:rPr lang="it-IT" sz="2400" dirty="0" smtClean="0">
                <a:latin typeface="Arial Black" pitchFamily="34" charset="0"/>
              </a:rPr>
              <a:t>“DIONISIO” </a:t>
            </a:r>
            <a:br>
              <a:rPr lang="it-IT" sz="2400" dirty="0" smtClean="0">
                <a:latin typeface="Arial Black" pitchFamily="34" charset="0"/>
              </a:rPr>
            </a:br>
            <a:r>
              <a:rPr lang="it-IT" sz="1800" dirty="0" smtClean="0">
                <a:latin typeface="Arial Black" pitchFamily="34" charset="0"/>
              </a:rPr>
              <a:t>DAL 1984</a:t>
            </a:r>
            <a:endParaRPr lang="it-IT" sz="1800" dirty="0">
              <a:latin typeface="Arial Black" pitchFamily="34" charset="0"/>
            </a:endParaRPr>
          </a:p>
        </p:txBody>
      </p:sp>
      <p:sp>
        <p:nvSpPr>
          <p:cNvPr id="3" name="Segnaposto contenuto 2"/>
          <p:cNvSpPr>
            <a:spLocks noGrp="1"/>
          </p:cNvSpPr>
          <p:nvPr>
            <p:ph idx="1"/>
          </p:nvPr>
        </p:nvSpPr>
        <p:spPr>
          <a:xfrm>
            <a:off x="142844" y="1643050"/>
            <a:ext cx="4786346" cy="4643470"/>
          </a:xfrm>
          <a:solidFill>
            <a:srgbClr val="92D050"/>
          </a:solidFill>
        </p:spPr>
        <p:txBody>
          <a:bodyPr>
            <a:normAutofit fontScale="85000" lnSpcReduction="10000"/>
          </a:bodyPr>
          <a:lstStyle/>
          <a:p>
            <a:r>
              <a:rPr lang="it-IT" dirty="0" smtClean="0"/>
              <a:t>IL FRANTOIO DEL SIGNOR DIONISIO PANDOLFI, TRAMANDATO DA GENERAZIONI CON PASSIONE E DEDIZIONE, </a:t>
            </a:r>
            <a:r>
              <a:rPr lang="it-IT" dirty="0"/>
              <a:t>UTILIZZA MEZZI MECCANICI E FISICI CHE NON COMPORTANO IN ALCUN MODO L’ALTERAZIONE DEL PRODOTTO FINALE</a:t>
            </a:r>
            <a:r>
              <a:rPr lang="it-IT" dirty="0" smtClean="0"/>
              <a:t>:                                              </a:t>
            </a:r>
          </a:p>
          <a:p>
            <a:pPr>
              <a:buNone/>
            </a:pPr>
            <a:r>
              <a:rPr lang="it-IT" b="1" dirty="0"/>
              <a:t> </a:t>
            </a:r>
            <a:r>
              <a:rPr lang="it-IT" b="1" dirty="0" smtClean="0"/>
              <a:t>   OLIO </a:t>
            </a:r>
            <a:r>
              <a:rPr lang="it-IT" b="1" dirty="0"/>
              <a:t>EXTRAVERGINE </a:t>
            </a:r>
            <a:r>
              <a:rPr lang="it-IT" b="1" dirty="0" err="1" smtClean="0"/>
              <a:t>D’OLIVA</a:t>
            </a:r>
            <a:endParaRPr lang="it-IT" dirty="0"/>
          </a:p>
          <a:p>
            <a:pPr>
              <a:buNone/>
            </a:pPr>
            <a:endParaRPr lang="it-IT" dirty="0"/>
          </a:p>
          <a:p>
            <a:endParaRPr lang="it-IT" dirty="0"/>
          </a:p>
        </p:txBody>
      </p:sp>
      <p:pic>
        <p:nvPicPr>
          <p:cNvPr id="4" name="Immagine 3" descr="PRIMA FOTO FRANTOIO.jpeg"/>
          <p:cNvPicPr>
            <a:picLocks noChangeAspect="1"/>
          </p:cNvPicPr>
          <p:nvPr/>
        </p:nvPicPr>
        <p:blipFill>
          <a:blip r:embed="rId2"/>
          <a:stretch>
            <a:fillRect/>
          </a:stretch>
        </p:blipFill>
        <p:spPr>
          <a:xfrm>
            <a:off x="5214942" y="1357298"/>
            <a:ext cx="3510180" cy="5283431"/>
          </a:xfrm>
          <a:prstGeom prst="rect">
            <a:avLst/>
          </a:prstGeom>
        </p:spPr>
      </p:pic>
    </p:spTree>
  </p:cSld>
  <p:clrMapOvr>
    <a:masterClrMapping/>
  </p:clrMapOvr>
  <p:transition spd="slow">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1214422"/>
            <a:ext cx="8229600" cy="1143000"/>
          </a:xfrm>
        </p:spPr>
        <p:txBody>
          <a:bodyPr>
            <a:normAutofit fontScale="90000"/>
          </a:bodyPr>
          <a:lstStyle/>
          <a:p>
            <a:pPr lvl="0"/>
            <a:r>
              <a:rPr lang="it-IT" sz="2700" dirty="0">
                <a:latin typeface="Arial Black" pitchFamily="34" charset="0"/>
              </a:rPr>
              <a:t>CHE TIPO </a:t>
            </a:r>
            <a:r>
              <a:rPr lang="it-IT" sz="2700" dirty="0" err="1">
                <a:latin typeface="Arial Black" pitchFamily="34" charset="0"/>
              </a:rPr>
              <a:t>DI</a:t>
            </a:r>
            <a:r>
              <a:rPr lang="it-IT" sz="2700" dirty="0">
                <a:latin typeface="Arial Black" pitchFamily="34" charset="0"/>
              </a:rPr>
              <a:t> OLIVE VENGONO  MOLITE? </a:t>
            </a:r>
            <a:r>
              <a:rPr lang="it-IT" sz="2700" dirty="0" smtClean="0">
                <a:latin typeface="Arial Black" pitchFamily="34" charset="0"/>
              </a:rPr>
              <a:t/>
            </a:r>
            <a:br>
              <a:rPr lang="it-IT" sz="2700" dirty="0" smtClean="0">
                <a:latin typeface="Arial Black" pitchFamily="34" charset="0"/>
              </a:rPr>
            </a:br>
            <a:r>
              <a:rPr lang="it-IT" sz="2700" dirty="0" smtClean="0">
                <a:latin typeface="Arial Black" pitchFamily="34" charset="0"/>
              </a:rPr>
              <a:t>SONO </a:t>
            </a:r>
            <a:r>
              <a:rPr lang="it-IT" sz="2700" dirty="0">
                <a:latin typeface="Arial Black" pitchFamily="34" charset="0"/>
              </a:rPr>
              <a:t>NAUTURALI O SONO STATE TRATTATE CON SOSTANZE CHIMICHE?</a:t>
            </a:r>
            <a:r>
              <a:rPr lang="it-IT" dirty="0"/>
              <a:t/>
            </a:r>
            <a:br>
              <a:rPr lang="it-IT" dirty="0"/>
            </a:br>
            <a:endParaRPr lang="it-IT" dirty="0"/>
          </a:p>
        </p:txBody>
      </p:sp>
      <p:sp>
        <p:nvSpPr>
          <p:cNvPr id="3" name="Segnaposto contenuto 2"/>
          <p:cNvSpPr>
            <a:spLocks noGrp="1"/>
          </p:cNvSpPr>
          <p:nvPr>
            <p:ph idx="1"/>
          </p:nvPr>
        </p:nvSpPr>
        <p:spPr>
          <a:xfrm>
            <a:off x="500034" y="2571744"/>
            <a:ext cx="8229600" cy="2614618"/>
          </a:xfrm>
          <a:solidFill>
            <a:srgbClr val="92D050"/>
          </a:solidFill>
        </p:spPr>
        <p:txBody>
          <a:bodyPr/>
          <a:lstStyle/>
          <a:p>
            <a:r>
              <a:rPr lang="it-IT" dirty="0">
                <a:latin typeface="Bahnschrift Light" pitchFamily="34" charset="0"/>
              </a:rPr>
              <a:t>LE OLIVE NON SONO TRATTATE: </a:t>
            </a:r>
            <a:r>
              <a:rPr lang="it-IT" dirty="0" smtClean="0">
                <a:latin typeface="Bahnschrift Light" pitchFamily="34" charset="0"/>
              </a:rPr>
              <a:t>                I </a:t>
            </a:r>
            <a:r>
              <a:rPr lang="it-IT" dirty="0">
                <a:latin typeface="Bahnschrift Light" pitchFamily="34" charset="0"/>
              </a:rPr>
              <a:t>PRODUTTORI MOLISCONO PICCOLE QUANTITA’ PER PRODURRE OLIO PER CONSUMO FAMILIARE;  IL PRODOTTO E’ NATURALE, BIOLOGICO. </a:t>
            </a:r>
          </a:p>
          <a:p>
            <a:endParaRPr lang="it-IT" dirty="0"/>
          </a:p>
        </p:txBody>
      </p:sp>
    </p:spTree>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571480"/>
            <a:ext cx="8229600" cy="1143000"/>
          </a:xfrm>
        </p:spPr>
        <p:txBody>
          <a:bodyPr>
            <a:normAutofit fontScale="90000"/>
          </a:bodyPr>
          <a:lstStyle/>
          <a:p>
            <a:pPr lvl="0"/>
            <a:r>
              <a:rPr lang="it-IT" sz="3600" dirty="0">
                <a:latin typeface="Arial Black" pitchFamily="34" charset="0"/>
              </a:rPr>
              <a:t>QUALI SONO I PASSAGGI DELLA PRODUZIONE DELL’OLIO?</a:t>
            </a:r>
            <a:r>
              <a:rPr lang="it-IT" dirty="0"/>
              <a:t/>
            </a:r>
            <a:br>
              <a:rPr lang="it-IT" dirty="0"/>
            </a:br>
            <a:endParaRPr lang="it-IT" dirty="0"/>
          </a:p>
        </p:txBody>
      </p:sp>
      <p:sp>
        <p:nvSpPr>
          <p:cNvPr id="3" name="Segnaposto contenuto 2"/>
          <p:cNvSpPr>
            <a:spLocks noGrp="1"/>
          </p:cNvSpPr>
          <p:nvPr>
            <p:ph idx="1"/>
          </p:nvPr>
        </p:nvSpPr>
        <p:spPr>
          <a:xfrm>
            <a:off x="457200" y="1600200"/>
            <a:ext cx="8229600" cy="4900634"/>
          </a:xfrm>
          <a:solidFill>
            <a:srgbClr val="92D050"/>
          </a:solidFill>
        </p:spPr>
        <p:txBody>
          <a:bodyPr>
            <a:normAutofit fontScale="77500" lnSpcReduction="20000"/>
          </a:bodyPr>
          <a:lstStyle/>
          <a:p>
            <a:r>
              <a:rPr lang="it-IT" dirty="0">
                <a:latin typeface="Bahnschrift Light" pitchFamily="34" charset="0"/>
              </a:rPr>
              <a:t>LE OLIVE VENGONO TRITATE FINEMENTE IN UNA MACINA D</a:t>
            </a:r>
            <a:r>
              <a:rPr lang="it-IT" dirty="0" smtClean="0">
                <a:latin typeface="Bahnschrift Light" pitchFamily="34" charset="0"/>
              </a:rPr>
              <a:t>’ ACCIAIO</a:t>
            </a:r>
            <a:r>
              <a:rPr lang="it-IT" dirty="0">
                <a:latin typeface="Bahnschrift Light" pitchFamily="34" charset="0"/>
              </a:rPr>
              <a:t>, DOTATA </a:t>
            </a:r>
            <a:r>
              <a:rPr lang="it-IT" dirty="0" err="1">
                <a:latin typeface="Bahnschrift Light" pitchFamily="34" charset="0"/>
              </a:rPr>
              <a:t>DI</a:t>
            </a:r>
            <a:r>
              <a:rPr lang="it-IT" dirty="0">
                <a:latin typeface="Bahnschrift Light" pitchFamily="34" charset="0"/>
              </a:rPr>
              <a:t> 3 RUOTE </a:t>
            </a:r>
            <a:r>
              <a:rPr lang="it-IT" dirty="0" err="1">
                <a:latin typeface="Bahnschrift Light" pitchFamily="34" charset="0"/>
              </a:rPr>
              <a:t>DI</a:t>
            </a:r>
            <a:r>
              <a:rPr lang="it-IT" dirty="0">
                <a:latin typeface="Bahnschrift Light" pitchFamily="34" charset="0"/>
              </a:rPr>
              <a:t> PIETRA; </a:t>
            </a:r>
            <a:endParaRPr lang="it-IT" dirty="0" smtClean="0">
              <a:latin typeface="Bahnschrift Light" pitchFamily="34" charset="0"/>
            </a:endParaRPr>
          </a:p>
          <a:p>
            <a:pPr>
              <a:buNone/>
            </a:pPr>
            <a:r>
              <a:rPr lang="it-IT" dirty="0">
                <a:latin typeface="Bahnschrift Light" pitchFamily="34" charset="0"/>
              </a:rPr>
              <a:t> </a:t>
            </a:r>
            <a:r>
              <a:rPr lang="it-IT" dirty="0" smtClean="0">
                <a:latin typeface="Bahnschrift Light" pitchFamily="34" charset="0"/>
              </a:rPr>
              <a:t>   DOPO </a:t>
            </a:r>
            <a:r>
              <a:rPr lang="it-IT" dirty="0">
                <a:latin typeface="Bahnschrift Light" pitchFamily="34" charset="0"/>
              </a:rPr>
              <a:t>CHE SONO STATE RIDOTTE A POLTIGLIA VANNO IN UNA </a:t>
            </a:r>
            <a:r>
              <a:rPr lang="it-IT" dirty="0" smtClean="0">
                <a:latin typeface="Bahnschrift Light" pitchFamily="34" charset="0"/>
              </a:rPr>
              <a:t>GRAMOLATRICE</a:t>
            </a:r>
          </a:p>
          <a:p>
            <a:r>
              <a:rPr lang="it-IT" dirty="0" smtClean="0">
                <a:latin typeface="Bahnschrift Light" pitchFamily="34" charset="0"/>
              </a:rPr>
              <a:t>NELLA </a:t>
            </a:r>
            <a:r>
              <a:rPr lang="it-IT" dirty="0">
                <a:latin typeface="Bahnschrift Light" pitchFamily="34" charset="0"/>
              </a:rPr>
              <a:t>GRAMOLATRICE L’IMPASTO DIVENTA PIU’ FLUIDO, AD UNA TEMPERATURA CHE NON SUPERA I </a:t>
            </a:r>
            <a:r>
              <a:rPr lang="it-IT" dirty="0" smtClean="0">
                <a:latin typeface="Bahnschrift Light" pitchFamily="34" charset="0"/>
              </a:rPr>
              <a:t>24°C</a:t>
            </a:r>
            <a:r>
              <a:rPr lang="it-IT" dirty="0">
                <a:latin typeface="Bahnschrift Light" pitchFamily="34" charset="0"/>
              </a:rPr>
              <a:t>.  </a:t>
            </a:r>
          </a:p>
          <a:p>
            <a:r>
              <a:rPr lang="it-IT" dirty="0" smtClean="0">
                <a:latin typeface="Bahnschrift Light" pitchFamily="34" charset="0"/>
              </a:rPr>
              <a:t>IL </a:t>
            </a:r>
            <a:r>
              <a:rPr lang="it-IT" dirty="0">
                <a:latin typeface="Bahnschrift Light" pitchFamily="34" charset="0"/>
              </a:rPr>
              <a:t>PROCESSO </a:t>
            </a:r>
            <a:r>
              <a:rPr lang="it-IT" dirty="0" err="1" smtClean="0">
                <a:latin typeface="Bahnschrift Light" pitchFamily="34" charset="0"/>
              </a:rPr>
              <a:t>DI</a:t>
            </a:r>
            <a:r>
              <a:rPr lang="it-IT" dirty="0" smtClean="0">
                <a:latin typeface="Bahnschrift Light" pitchFamily="34" charset="0"/>
              </a:rPr>
              <a:t> LAVORAZIONE  E</a:t>
            </a:r>
            <a:r>
              <a:rPr lang="it-IT" dirty="0">
                <a:latin typeface="Bahnschrift Light" pitchFamily="34" charset="0"/>
              </a:rPr>
              <a:t>’ A ESTRAZIONE A FREDDO,PERCHE’ </a:t>
            </a:r>
            <a:r>
              <a:rPr lang="it-IT" dirty="0" smtClean="0">
                <a:latin typeface="Bahnschrift Light" pitchFamily="34" charset="0"/>
              </a:rPr>
              <a:t>NON </a:t>
            </a:r>
            <a:r>
              <a:rPr lang="it-IT" dirty="0">
                <a:latin typeface="Bahnschrift Light" pitchFamily="34" charset="0"/>
              </a:rPr>
              <a:t>SI USANO TEMPERATURE ELEVATE.</a:t>
            </a:r>
          </a:p>
          <a:p>
            <a:r>
              <a:rPr lang="it-IT" dirty="0" smtClean="0">
                <a:latin typeface="Bahnschrift Light" pitchFamily="34" charset="0"/>
              </a:rPr>
              <a:t>POI </a:t>
            </a:r>
            <a:r>
              <a:rPr lang="it-IT" dirty="0">
                <a:latin typeface="Bahnschrift Light" pitchFamily="34" charset="0"/>
              </a:rPr>
              <a:t>SI PASSA ALLE PRESSE . </a:t>
            </a:r>
            <a:endParaRPr lang="it-IT" dirty="0" smtClean="0">
              <a:latin typeface="Bahnschrift Light" pitchFamily="34" charset="0"/>
            </a:endParaRPr>
          </a:p>
          <a:p>
            <a:r>
              <a:rPr lang="it-IT" dirty="0" smtClean="0">
                <a:latin typeface="Bahnschrift Light" pitchFamily="34" charset="0"/>
              </a:rPr>
              <a:t>L’ULTIMO </a:t>
            </a:r>
            <a:r>
              <a:rPr lang="it-IT" dirty="0">
                <a:latin typeface="Bahnschrift Light" pitchFamily="34" charset="0"/>
              </a:rPr>
              <a:t>MACCHINARIO USATO E’ IL SEPARATORE CHE FILTRA E PULISCE L’OLIO E LO SEPARA DALL’ACQUA.</a:t>
            </a:r>
          </a:p>
          <a:p>
            <a:endParaRPr lang="it-IT" dirty="0"/>
          </a:p>
        </p:txBody>
      </p:sp>
    </p:spTree>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4" name="Segnaposto contenuto 3" descr="SECONDA FOTO.jpeg"/>
          <p:cNvPicPr>
            <a:picLocks noGrp="1" noChangeAspect="1"/>
          </p:cNvPicPr>
          <p:nvPr>
            <p:ph idx="1"/>
          </p:nvPr>
        </p:nvPicPr>
        <p:blipFill>
          <a:blip r:embed="rId3"/>
          <a:stretch>
            <a:fillRect/>
          </a:stretch>
        </p:blipFill>
        <p:spPr>
          <a:xfrm>
            <a:off x="214282" y="285728"/>
            <a:ext cx="3785763" cy="5526095"/>
          </a:xfrm>
          <a:prstGeom prst="rect">
            <a:avLst/>
          </a:prstGeom>
          <a:ln>
            <a:noFill/>
          </a:ln>
          <a:effectLst>
            <a:softEdge rad="112500"/>
          </a:effectLst>
        </p:spPr>
      </p:pic>
      <p:pic>
        <p:nvPicPr>
          <p:cNvPr id="5" name="Immagine 4" descr="TERZA FOTO.jpeg"/>
          <p:cNvPicPr>
            <a:picLocks noChangeAspect="1"/>
          </p:cNvPicPr>
          <p:nvPr/>
        </p:nvPicPr>
        <p:blipFill>
          <a:blip r:embed="rId4"/>
          <a:stretch>
            <a:fillRect/>
          </a:stretch>
        </p:blipFill>
        <p:spPr>
          <a:xfrm>
            <a:off x="4786314" y="214290"/>
            <a:ext cx="3961400" cy="5857892"/>
          </a:xfrm>
          <a:prstGeom prst="rect">
            <a:avLst/>
          </a:prstGeom>
          <a:ln>
            <a:noFill/>
          </a:ln>
          <a:effectLst>
            <a:softEdge rad="112500"/>
          </a:effectLst>
        </p:spPr>
      </p:pic>
    </p:spTree>
  </p:cSld>
  <p:clrMapOvr>
    <a:masterClrMapping/>
  </p:clrMapOvr>
  <p:transition spd="slow">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346" y="857232"/>
            <a:ext cx="9572692" cy="1143000"/>
          </a:xfrm>
        </p:spPr>
        <p:txBody>
          <a:bodyPr>
            <a:normAutofit fontScale="90000"/>
          </a:bodyPr>
          <a:lstStyle/>
          <a:p>
            <a:pPr lvl="0"/>
            <a:r>
              <a:rPr lang="it-IT" sz="3100" dirty="0">
                <a:latin typeface="Arial Black" pitchFamily="34" charset="0"/>
              </a:rPr>
              <a:t>COME VENGONO UTILIZZATI I </a:t>
            </a:r>
            <a:r>
              <a:rPr lang="it-IT" sz="3100" dirty="0" smtClean="0">
                <a:latin typeface="Arial Black" pitchFamily="34" charset="0"/>
              </a:rPr>
              <a:t>SOTTOPRODOTTI                                                              </a:t>
            </a:r>
            <a:r>
              <a:rPr lang="it-IT" sz="3100" dirty="0">
                <a:latin typeface="Arial Black" pitchFamily="34" charset="0"/>
              </a:rPr>
              <a:t>( L’ACQUA </a:t>
            </a:r>
            <a:r>
              <a:rPr lang="it-IT" sz="3100" dirty="0" err="1">
                <a:latin typeface="Arial Black" pitchFamily="34" charset="0"/>
              </a:rPr>
              <a:t>DI</a:t>
            </a:r>
            <a:r>
              <a:rPr lang="it-IT" sz="3100" dirty="0">
                <a:latin typeface="Arial Black" pitchFamily="34" charset="0"/>
              </a:rPr>
              <a:t> VEGETAZIONE, LA SANSA, IL NOCCIOLINO?)</a:t>
            </a:r>
            <a:r>
              <a:rPr lang="it-IT" dirty="0"/>
              <a:t/>
            </a:r>
            <a:br>
              <a:rPr lang="it-IT" dirty="0"/>
            </a:br>
            <a:endParaRPr lang="it-IT" dirty="0"/>
          </a:p>
        </p:txBody>
      </p:sp>
      <p:sp>
        <p:nvSpPr>
          <p:cNvPr id="3" name="Segnaposto contenuto 2"/>
          <p:cNvSpPr>
            <a:spLocks noGrp="1"/>
          </p:cNvSpPr>
          <p:nvPr>
            <p:ph idx="1"/>
          </p:nvPr>
        </p:nvSpPr>
        <p:spPr>
          <a:xfrm>
            <a:off x="500034" y="2143116"/>
            <a:ext cx="8229600" cy="4525963"/>
          </a:xfrm>
          <a:solidFill>
            <a:srgbClr val="92D050"/>
          </a:solidFill>
        </p:spPr>
        <p:txBody>
          <a:bodyPr>
            <a:normAutofit fontScale="92500" lnSpcReduction="10000"/>
          </a:bodyPr>
          <a:lstStyle/>
          <a:p>
            <a:r>
              <a:rPr lang="it-IT" dirty="0">
                <a:latin typeface="Bahnschrift Light" pitchFamily="34" charset="0"/>
              </a:rPr>
              <a:t>L’ACQUA </a:t>
            </a:r>
            <a:r>
              <a:rPr lang="it-IT" dirty="0" err="1" smtClean="0">
                <a:latin typeface="Bahnschrift Light" pitchFamily="34" charset="0"/>
              </a:rPr>
              <a:t>DI</a:t>
            </a:r>
            <a:r>
              <a:rPr lang="it-IT" dirty="0" smtClean="0">
                <a:latin typeface="Bahnschrift Light" pitchFamily="34" charset="0"/>
              </a:rPr>
              <a:t> VEGETAZIONE </a:t>
            </a:r>
            <a:r>
              <a:rPr lang="it-IT" dirty="0">
                <a:latin typeface="Bahnschrift Light" pitchFamily="34" charset="0"/>
              </a:rPr>
              <a:t>VIENE PORTATA NELLE VASCHE </a:t>
            </a:r>
            <a:r>
              <a:rPr lang="it-IT" dirty="0" err="1">
                <a:latin typeface="Bahnschrift Light" pitchFamily="34" charset="0"/>
              </a:rPr>
              <a:t>DI</a:t>
            </a:r>
            <a:r>
              <a:rPr lang="it-IT" dirty="0">
                <a:latin typeface="Bahnschrift Light" pitchFamily="34" charset="0"/>
              </a:rPr>
              <a:t> DECANTAZIONE : RIMANE PER UN BREVE PERIODO E POI VIENE UTILIZZATA PER FERTILIZZARE IL TERRENO.</a:t>
            </a:r>
          </a:p>
          <a:p>
            <a:r>
              <a:rPr lang="it-IT" dirty="0">
                <a:latin typeface="Bahnschrift Light" pitchFamily="34" charset="0"/>
              </a:rPr>
              <a:t>LA SANSA VIENE PORTATA AL SANSIFICIO CHE PRODUCE OLIO </a:t>
            </a:r>
            <a:r>
              <a:rPr lang="it-IT" dirty="0" err="1">
                <a:latin typeface="Bahnschrift Light" pitchFamily="34" charset="0"/>
              </a:rPr>
              <a:t>DI</a:t>
            </a:r>
            <a:r>
              <a:rPr lang="it-IT" dirty="0">
                <a:latin typeface="Bahnschrift Light" pitchFamily="34" charset="0"/>
              </a:rPr>
              <a:t> SANSA</a:t>
            </a:r>
            <a:r>
              <a:rPr lang="it-IT" dirty="0" smtClean="0">
                <a:latin typeface="Bahnschrift Light" pitchFamily="34" charset="0"/>
              </a:rPr>
              <a:t>, </a:t>
            </a:r>
            <a:r>
              <a:rPr lang="it-IT" dirty="0">
                <a:latin typeface="Bahnschrift Light" pitchFamily="34" charset="0"/>
              </a:rPr>
              <a:t>USATO NEI PANIFICI O PER FARE I BISCOTTI OPPURE </a:t>
            </a:r>
            <a:r>
              <a:rPr lang="it-IT" dirty="0" smtClean="0">
                <a:latin typeface="Bahnschrift Light" pitchFamily="34" charset="0"/>
              </a:rPr>
              <a:t>VIENE USATO COME COMBUSTIBILE </a:t>
            </a:r>
            <a:r>
              <a:rPr lang="it-IT" dirty="0">
                <a:latin typeface="Bahnschrift Light" pitchFamily="34" charset="0"/>
              </a:rPr>
              <a:t>PER IL RISCALDAMENTO, </a:t>
            </a:r>
            <a:r>
              <a:rPr lang="it-IT" dirty="0" smtClean="0">
                <a:latin typeface="Bahnschrift Light" pitchFamily="34" charset="0"/>
              </a:rPr>
              <a:t>INSIEME AL </a:t>
            </a:r>
            <a:r>
              <a:rPr lang="it-IT" dirty="0">
                <a:latin typeface="Bahnschrift Light" pitchFamily="34" charset="0"/>
              </a:rPr>
              <a:t>PELLET. IL NOCCIOLINO NON VIENE RECUPERATO.</a:t>
            </a:r>
          </a:p>
          <a:p>
            <a:endParaRPr lang="it-IT" dirty="0"/>
          </a:p>
        </p:txBody>
      </p:sp>
    </p:spTree>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500042"/>
            <a:ext cx="8229600" cy="1143000"/>
          </a:xfrm>
        </p:spPr>
        <p:txBody>
          <a:bodyPr>
            <a:normAutofit fontScale="90000"/>
          </a:bodyPr>
          <a:lstStyle/>
          <a:p>
            <a:pPr lvl="0"/>
            <a:r>
              <a:rPr lang="it-IT" sz="3100" dirty="0">
                <a:latin typeface="Arial Black" pitchFamily="34" charset="0"/>
              </a:rPr>
              <a:t>QUANTE VARIETA’ </a:t>
            </a:r>
            <a:r>
              <a:rPr lang="it-IT" sz="3100" dirty="0" err="1">
                <a:latin typeface="Arial Black" pitchFamily="34" charset="0"/>
              </a:rPr>
              <a:t>DI</a:t>
            </a:r>
            <a:r>
              <a:rPr lang="it-IT" sz="3100" dirty="0">
                <a:latin typeface="Arial Black" pitchFamily="34" charset="0"/>
              </a:rPr>
              <a:t> OLIVE ABBIAMO NEL NOSTRO TERRITORIO </a:t>
            </a:r>
            <a:r>
              <a:rPr lang="it-IT" sz="3100" dirty="0" err="1">
                <a:latin typeface="Arial Black" pitchFamily="34" charset="0"/>
              </a:rPr>
              <a:t>DI</a:t>
            </a:r>
            <a:r>
              <a:rPr lang="it-IT" sz="3100" dirty="0">
                <a:latin typeface="Arial Black" pitchFamily="34" charset="0"/>
              </a:rPr>
              <a:t> SALANDRA?</a:t>
            </a:r>
            <a:r>
              <a:rPr lang="it-IT" dirty="0"/>
              <a:t/>
            </a:r>
            <a:br>
              <a:rPr lang="it-IT" dirty="0"/>
            </a:br>
            <a:endParaRPr lang="it-IT" dirty="0"/>
          </a:p>
        </p:txBody>
      </p:sp>
      <p:sp>
        <p:nvSpPr>
          <p:cNvPr id="1025" name="Rectangle 1"/>
          <p:cNvSpPr>
            <a:spLocks noChangeArrowheads="1"/>
          </p:cNvSpPr>
          <p:nvPr/>
        </p:nvSpPr>
        <p:spPr bwMode="auto">
          <a:xfrm>
            <a:off x="642910" y="1857364"/>
            <a:ext cx="7929618" cy="3323987"/>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3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ABBIAMO PIU’ VARIETA’ PROPRIO PER AVERE MAGGIORI POSSIBILITA’, PERCHE’ </a:t>
            </a:r>
            <a:r>
              <a:rPr kumimoji="0" lang="it-IT" sz="3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CI</a:t>
            </a:r>
            <a:r>
              <a:rPr kumimoji="0" lang="it-IT" sz="3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SONO ALCUNE VARIETA’PIU’ DELICATE, ALTRE PIU’RESISTENTI AL FREDDO O AL PERICOLO DELLA MOSCA</a:t>
            </a:r>
            <a:r>
              <a:rPr kumimoji="0" lang="it-IT" sz="3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OLEARIA</a:t>
            </a:r>
            <a:r>
              <a:rPr kumimoji="0" lang="it-IT" sz="3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 VARIETA’ DETERMINA ANCHE IL SAPORE DELL’OLIO </a:t>
            </a:r>
            <a:endParaRPr kumimoji="0" lang="it-IT" sz="3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2" name="Immagine 1" descr="QUARTA FOTO.jpeg"/>
          <p:cNvPicPr>
            <a:picLocks noChangeAspect="1"/>
          </p:cNvPicPr>
          <p:nvPr/>
        </p:nvPicPr>
        <p:blipFill>
          <a:blip r:embed="rId3"/>
          <a:stretch>
            <a:fillRect/>
          </a:stretch>
        </p:blipFill>
        <p:spPr>
          <a:xfrm>
            <a:off x="1285852" y="214290"/>
            <a:ext cx="6429420" cy="6425520"/>
          </a:xfrm>
          <a:prstGeom prst="rect">
            <a:avLst/>
          </a:prstGeom>
          <a:ln>
            <a:noFill/>
          </a:ln>
          <a:effectLst>
            <a:softEdge rad="112500"/>
          </a:effectLst>
        </p:spPr>
      </p:pic>
    </p:spTree>
  </p:cSld>
  <p:clrMapOvr>
    <a:masterClrMapping/>
  </p:clrMapOvr>
  <p:transition spd="slow">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346" t="28487" r="17130" b="6771"/>
          <a:stretch>
            <a:fillRect/>
          </a:stretch>
        </p:blipFill>
        <p:spPr bwMode="auto">
          <a:xfrm>
            <a:off x="0" y="571480"/>
            <a:ext cx="3143272"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asellaDiTesto 3"/>
          <p:cNvSpPr txBox="1"/>
          <p:nvPr/>
        </p:nvSpPr>
        <p:spPr>
          <a:xfrm>
            <a:off x="1714480" y="1214422"/>
            <a:ext cx="8143932" cy="4693593"/>
          </a:xfrm>
          <a:prstGeom prst="rect">
            <a:avLst/>
          </a:prstGeom>
          <a:noFill/>
        </p:spPr>
        <p:txBody>
          <a:bodyPr wrap="square" rtlCol="0">
            <a:spAutoFit/>
          </a:bodyPr>
          <a:lstStyle/>
          <a:p>
            <a:r>
              <a:rPr lang="it-IT" sz="2300" dirty="0" smtClean="0">
                <a:solidFill>
                  <a:srgbClr val="92D050"/>
                </a:solidFill>
                <a:latin typeface="Arial Black" pitchFamily="34" charset="0"/>
              </a:rPr>
              <a:t>             GRAZIE OLIO IN CATTEDRA</a:t>
            </a:r>
          </a:p>
          <a:p>
            <a:endParaRPr lang="it-IT" sz="2300" dirty="0" smtClean="0">
              <a:solidFill>
                <a:srgbClr val="92D050"/>
              </a:solidFill>
              <a:latin typeface="Arial Black" pitchFamily="34" charset="0"/>
            </a:endParaRPr>
          </a:p>
          <a:p>
            <a:r>
              <a:rPr lang="it-IT" sz="2300" dirty="0" smtClean="0">
                <a:solidFill>
                  <a:srgbClr val="92D050"/>
                </a:solidFill>
                <a:latin typeface="Arial Black" pitchFamily="34" charset="0"/>
              </a:rPr>
              <a:t> </a:t>
            </a:r>
            <a:r>
              <a:rPr lang="it-IT" sz="2300" dirty="0" smtClean="0">
                <a:solidFill>
                  <a:srgbClr val="92D050"/>
                </a:solidFill>
                <a:latin typeface="Arial Black" pitchFamily="34" charset="0"/>
              </a:rPr>
              <a:t>                     BIMBOIL JUNIOR</a:t>
            </a:r>
          </a:p>
          <a:p>
            <a:endParaRPr lang="it-IT" sz="2300" dirty="0" smtClean="0">
              <a:solidFill>
                <a:srgbClr val="92D050"/>
              </a:solidFill>
              <a:latin typeface="Arial Black" pitchFamily="34" charset="0"/>
            </a:endParaRPr>
          </a:p>
          <a:p>
            <a:r>
              <a:rPr lang="it-IT" sz="2300" dirty="0" smtClean="0">
                <a:solidFill>
                  <a:srgbClr val="92D050"/>
                </a:solidFill>
                <a:latin typeface="Arial Black" pitchFamily="34" charset="0"/>
              </a:rPr>
              <a:t>	        </a:t>
            </a:r>
          </a:p>
          <a:p>
            <a:endParaRPr lang="it-IT" sz="2300" dirty="0" smtClean="0">
              <a:solidFill>
                <a:srgbClr val="92D050"/>
              </a:solidFill>
              <a:latin typeface="Arial Black" pitchFamily="34" charset="0"/>
            </a:endParaRPr>
          </a:p>
          <a:p>
            <a:r>
              <a:rPr lang="it-IT" sz="2300" dirty="0" smtClean="0">
                <a:solidFill>
                  <a:srgbClr val="92D050"/>
                </a:solidFill>
                <a:latin typeface="Arial Black" pitchFamily="34" charset="0"/>
              </a:rPr>
              <a:t> </a:t>
            </a:r>
            <a:r>
              <a:rPr lang="it-IT" sz="2300" dirty="0" smtClean="0">
                <a:solidFill>
                  <a:srgbClr val="92D050"/>
                </a:solidFill>
                <a:latin typeface="Arial Black" pitchFamily="34" charset="0"/>
              </a:rPr>
              <a:t>                 LA SOSTENIBILITA’ IN </a:t>
            </a:r>
          </a:p>
          <a:p>
            <a:r>
              <a:rPr lang="it-IT" sz="2300" dirty="0" smtClean="0">
                <a:solidFill>
                  <a:srgbClr val="92D050"/>
                </a:solidFill>
                <a:latin typeface="Arial Black" pitchFamily="34" charset="0"/>
              </a:rPr>
              <a:t>	</a:t>
            </a:r>
            <a:r>
              <a:rPr lang="it-IT" sz="2300" dirty="0" smtClean="0">
                <a:solidFill>
                  <a:srgbClr val="92D050"/>
                </a:solidFill>
                <a:latin typeface="Arial Black" pitchFamily="34" charset="0"/>
              </a:rPr>
              <a:t>	UNA GOCCIA </a:t>
            </a:r>
            <a:r>
              <a:rPr lang="it-IT" sz="2300" dirty="0" err="1" smtClean="0">
                <a:solidFill>
                  <a:srgbClr val="92D050"/>
                </a:solidFill>
                <a:latin typeface="Arial Black" pitchFamily="34" charset="0"/>
              </a:rPr>
              <a:t>DI</a:t>
            </a:r>
            <a:r>
              <a:rPr lang="it-IT" sz="2300" dirty="0" smtClean="0">
                <a:solidFill>
                  <a:srgbClr val="92D050"/>
                </a:solidFill>
                <a:latin typeface="Arial Black" pitchFamily="34" charset="0"/>
              </a:rPr>
              <a:t> </a:t>
            </a:r>
            <a:r>
              <a:rPr lang="it-IT" sz="2300" dirty="0" err="1" smtClean="0">
                <a:solidFill>
                  <a:srgbClr val="92D050"/>
                </a:solidFill>
                <a:latin typeface="Arial Black" pitchFamily="34" charset="0"/>
              </a:rPr>
              <a:t>OLIO…</a:t>
            </a:r>
            <a:endParaRPr lang="it-IT" sz="2300" dirty="0" smtClean="0">
              <a:solidFill>
                <a:srgbClr val="92D050"/>
              </a:solidFill>
              <a:latin typeface="Arial Black" pitchFamily="34" charset="0"/>
            </a:endParaRPr>
          </a:p>
          <a:p>
            <a:r>
              <a:rPr lang="it-IT" sz="2300" dirty="0" smtClean="0">
                <a:solidFill>
                  <a:srgbClr val="92D050"/>
                </a:solidFill>
                <a:latin typeface="Arial Black" pitchFamily="34" charset="0"/>
              </a:rPr>
              <a:t>	</a:t>
            </a:r>
            <a:r>
              <a:rPr lang="it-IT" sz="2300" dirty="0" smtClean="0">
                <a:solidFill>
                  <a:srgbClr val="92D050"/>
                </a:solidFill>
                <a:latin typeface="Arial Black" pitchFamily="34" charset="0"/>
              </a:rPr>
              <a:t>	</a:t>
            </a:r>
          </a:p>
          <a:p>
            <a:endParaRPr lang="it-IT" sz="2300" dirty="0" smtClean="0">
              <a:solidFill>
                <a:srgbClr val="92D050"/>
              </a:solidFill>
              <a:latin typeface="Arial Black" pitchFamily="34" charset="0"/>
            </a:endParaRPr>
          </a:p>
          <a:p>
            <a:endParaRPr lang="it-IT" sz="2300" dirty="0" smtClean="0">
              <a:solidFill>
                <a:srgbClr val="92D050"/>
              </a:solidFill>
              <a:latin typeface="Arial Black" pitchFamily="34" charset="0"/>
            </a:endParaRPr>
          </a:p>
          <a:p>
            <a:endParaRPr lang="it-IT" sz="2300" dirty="0" smtClean="0">
              <a:solidFill>
                <a:srgbClr val="92D050"/>
              </a:solidFill>
              <a:latin typeface="Arial Black" pitchFamily="34" charset="0"/>
            </a:endParaRPr>
          </a:p>
          <a:p>
            <a:endParaRPr lang="it-IT" sz="2300" dirty="0">
              <a:solidFill>
                <a:srgbClr val="92D050"/>
              </a:solidFill>
              <a:latin typeface="Arial Black" pitchFamily="34" charset="0"/>
            </a:endParaRPr>
          </a:p>
        </p:txBody>
      </p:sp>
    </p:spTree>
  </p:cSld>
  <p:clrMapOvr>
    <a:masterClrMapping/>
  </p:clrMapOvr>
  <p:transition spd="slow">
    <p:cover dir="lu"/>
  </p:transition>
  <p:timing>
    <p:tnLst>
      <p:par>
        <p:cTn id="1" dur="indefinite" restart="never" nodeType="tmRoot"/>
      </p:par>
    </p:tnLst>
  </p:timing>
</p:sld>
</file>

<file path=ppt/theme/theme1.xml><?xml version="1.0" encoding="utf-8"?>
<a:theme xmlns:a="http://schemas.openxmlformats.org/drawingml/2006/main" name="Tema di Office">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327</Words>
  <Application>Microsoft Office PowerPoint</Application>
  <PresentationFormat>Presentazione su schermo (4:3)</PresentationFormat>
  <Paragraphs>34</Paragraphs>
  <Slides>9</Slides>
  <Notes>1</Notes>
  <HiddenSlides>0</HiddenSlides>
  <MMClips>1</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INTERVISTA REALIZZATA DAGLI ALUNNI DELLA CLASSE TERZA DELLA SCUOLA SECONDARIA DI PRIMO GRADO  DELL’ISTITUTO COMPRENSIVO “TEN. ROCCO DAVIA”  SEDE DI SALANDRA, PROVINCIA DI MATERA AL PROPRIETARIO DEL FRANTOIO   DIONISIO PANDOLFI CHE CREDE E LAVORA PER LA SOSTENIBILITA’</vt:lpstr>
      <vt:lpstr> FRANTOIO OLEARIO TRADIZIONALE  “DIONISIO”  DAL 1984</vt:lpstr>
      <vt:lpstr>CHE TIPO DI OLIVE VENGONO  MOLITE?  SONO NAUTURALI O SONO STATE TRATTATE CON SOSTANZE CHIMICHE? </vt:lpstr>
      <vt:lpstr>QUALI SONO I PASSAGGI DELLA PRODUZIONE DELL’OLIO? </vt:lpstr>
      <vt:lpstr>Diapositiva 5</vt:lpstr>
      <vt:lpstr>COME VENGONO UTILIZZATI I SOTTOPRODOTTI                                                              ( L’ACQUA DI VEGETAZIONE, LA SANSA, IL NOCCIOLINO?) </vt:lpstr>
      <vt:lpstr>QUANTE VARIETA’ DI OLIVE ABBIAMO NEL NOSTRO TERRITORIO DI SALANDRA? </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ROSA ANGELA</dc:creator>
  <cp:lastModifiedBy>ROSA ANGELA</cp:lastModifiedBy>
  <cp:revision>20</cp:revision>
  <dcterms:created xsi:type="dcterms:W3CDTF">2022-03-31T14:37:04Z</dcterms:created>
  <dcterms:modified xsi:type="dcterms:W3CDTF">2022-03-31T19:11:41Z</dcterms:modified>
</cp:coreProperties>
</file>